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  <p:embeddedFont>
      <p:font typeface="Maven Pro"/>
      <p:regular r:id="rId23"/>
      <p:bold r:id="rId24"/>
    </p:embeddedFont>
    <p:embeddedFont>
      <p:font typeface="Pacifico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22" Type="http://schemas.openxmlformats.org/officeDocument/2006/relationships/font" Target="fonts/Nunito-boldItalic.fntdata"/><Relationship Id="rId21" Type="http://schemas.openxmlformats.org/officeDocument/2006/relationships/font" Target="fonts/Nunito-italic.fntdata"/><Relationship Id="rId24" Type="http://schemas.openxmlformats.org/officeDocument/2006/relationships/font" Target="fonts/MavenPro-bold.fntdata"/><Relationship Id="rId23" Type="http://schemas.openxmlformats.org/officeDocument/2006/relationships/font" Target="fonts/Maven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Pacific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58a4da92e_0_2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c58a4da92e_0_2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58a4da92e_0_2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c58a4da92e_0_2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58a4da92e_0_2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58a4da92e_0_2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c58a4da92e_0_2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c58a4da92e_0_2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58a4da92e_0_2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c58a4da92e_0_2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58a4da92e_0_2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58a4da92e_0_2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58a4da92e_0_2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c58a4da92e_0_2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58a4da92e_0_2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c58a4da92e_0_2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58a4da92e_0_2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58a4da92e_0_2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c58a4da92e_0_2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c58a4da92e_0_2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c58a4da92e_0_27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c58a4da92e_0_2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c58a4da92e_0_2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c58a4da92e_0_2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hyperlink" Target="http://drive.google.com/file/d/11Gve-TRBhmiIyN4L-tJdDbfcfIWsoZMw/view" TargetMode="External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21.jpg"/><Relationship Id="rId5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22.jpg"/><Relationship Id="rId5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1406700" y="-347225"/>
            <a:ext cx="77373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Викупець Ірина Миколаївна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678300" y="1153425"/>
            <a:ext cx="5036700" cy="38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FFFFF"/>
                </a:solidFill>
              </a:rPr>
              <a:t>КДПІ ім. Горького, 1987р.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FFFFF"/>
                </a:solidFill>
              </a:rPr>
              <a:t>Вчитель початкових класів, дефектолог, логопед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FFFFF"/>
                </a:solidFill>
              </a:rPr>
              <a:t>Категорія - вища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FFFFF"/>
                </a:solidFill>
              </a:rPr>
              <a:t>Педагогічний стаж - 33р.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825" y="1027313"/>
            <a:ext cx="2553281" cy="33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 title="Solving It Together 2 by Gunnar JohnsÃ©n - [Adventure Music] (320  kbps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373500" cy="3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75" y="320500"/>
            <a:ext cx="2873203" cy="437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800" y="320496"/>
            <a:ext cx="2873201" cy="437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2025" y="320500"/>
            <a:ext cx="2935125" cy="437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/>
          <p:nvPr>
            <p:ph type="ctrTitle"/>
          </p:nvPr>
        </p:nvSpPr>
        <p:spPr>
          <a:xfrm>
            <a:off x="1933375" y="-593725"/>
            <a:ext cx="66390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37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Позакласна робота</a:t>
            </a:r>
            <a:endParaRPr b="0" sz="37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3"/>
          <p:cNvSpPr txBox="1"/>
          <p:nvPr/>
        </p:nvSpPr>
        <p:spPr>
          <a:xfrm>
            <a:off x="2025625" y="526675"/>
            <a:ext cx="6454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Nunito"/>
                <a:ea typeface="Nunito"/>
                <a:cs typeface="Nunito"/>
                <a:sym typeface="Nunito"/>
              </a:rPr>
              <a:t>Екскурсії та виховні заходи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5" name="Google Shape;3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0" y="1218650"/>
            <a:ext cx="4746032" cy="355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850" y="960925"/>
            <a:ext cx="2992275" cy="4036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50" y="578225"/>
            <a:ext cx="4565300" cy="40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700" y="578225"/>
            <a:ext cx="4240324" cy="409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725" y="107575"/>
            <a:ext cx="36290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5"/>
          <p:cNvSpPr txBox="1"/>
          <p:nvPr/>
        </p:nvSpPr>
        <p:spPr>
          <a:xfrm>
            <a:off x="2263575" y="459400"/>
            <a:ext cx="6454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Дякую за увагу!!!</a:t>
            </a:r>
            <a:endParaRPr sz="43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type="ctrTitle"/>
          </p:nvPr>
        </p:nvSpPr>
        <p:spPr>
          <a:xfrm>
            <a:off x="2460050" y="-380800"/>
            <a:ext cx="65271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Педагогічне кредо</a:t>
            </a:r>
            <a:endParaRPr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86" name="Google Shape;286;p14"/>
          <p:cNvSpPr txBox="1"/>
          <p:nvPr>
            <p:ph idx="1" type="subTitle"/>
          </p:nvPr>
        </p:nvSpPr>
        <p:spPr>
          <a:xfrm>
            <a:off x="868850" y="1254600"/>
            <a:ext cx="7087200" cy="26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4200">
                <a:latin typeface="Arial"/>
                <a:ea typeface="Arial"/>
                <a:cs typeface="Arial"/>
                <a:sym typeface="Arial"/>
              </a:rPr>
              <a:t>“Лише той учитель,</a:t>
            </a:r>
            <a:endParaRPr i="1" sz="4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4200">
                <a:latin typeface="Arial"/>
                <a:ea typeface="Arial"/>
                <a:cs typeface="Arial"/>
                <a:sym typeface="Arial"/>
              </a:rPr>
              <a:t> хто живе, як навчає, </a:t>
            </a:r>
            <a:endParaRPr i="1" sz="4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4200">
                <a:latin typeface="Arial"/>
                <a:ea typeface="Arial"/>
                <a:cs typeface="Arial"/>
                <a:sym typeface="Arial"/>
              </a:rPr>
              <a:t>а навчаючи, дарує добро!”</a:t>
            </a:r>
            <a:endParaRPr i="1" sz="4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ctrTitle"/>
          </p:nvPr>
        </p:nvSpPr>
        <p:spPr>
          <a:xfrm>
            <a:off x="364200" y="-369625"/>
            <a:ext cx="84156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980000"/>
                </a:solidFill>
              </a:rPr>
              <a:t>Підвищення кваліфікації і самоосвіта</a:t>
            </a:r>
            <a:endParaRPr sz="3200">
              <a:solidFill>
                <a:srgbClr val="980000"/>
              </a:solidFill>
            </a:endParaRPr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75" y="1117800"/>
            <a:ext cx="4811825" cy="3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9875" y="1117800"/>
            <a:ext cx="3922073" cy="381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00" y="739575"/>
            <a:ext cx="4677325" cy="385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225" y="739575"/>
            <a:ext cx="3982573" cy="3854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0" y="544575"/>
            <a:ext cx="4677323" cy="390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3350" y="544575"/>
            <a:ext cx="4224629" cy="390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type="ctrTitle"/>
          </p:nvPr>
        </p:nvSpPr>
        <p:spPr>
          <a:xfrm>
            <a:off x="767975" y="-436800"/>
            <a:ext cx="82587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Педагогічна тема, над якою працюю:</a:t>
            </a:r>
            <a:endParaRPr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 txBox="1"/>
          <p:nvPr>
            <p:ph idx="1" type="subTitle"/>
          </p:nvPr>
        </p:nvSpPr>
        <p:spPr>
          <a:xfrm>
            <a:off x="824000" y="738800"/>
            <a:ext cx="7401000" cy="11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“Розвиток зв’язного мовлення, збагачення словникового запасу, формування вміння створювати власне висловлювання у учнів, використовуючи різні мовні методи і прийоми.”</a:t>
            </a:r>
            <a:endParaRPr sz="1900"/>
          </a:p>
        </p:txBody>
      </p:sp>
      <p:pic>
        <p:nvPicPr>
          <p:cNvPr id="312" name="Google Shape;3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250" y="1766050"/>
            <a:ext cx="5554500" cy="32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>
            <p:ph type="ctrTitle"/>
          </p:nvPr>
        </p:nvSpPr>
        <p:spPr>
          <a:xfrm>
            <a:off x="1821325" y="-470650"/>
            <a:ext cx="6784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Дистанційна освіта</a:t>
            </a:r>
            <a:endParaRPr b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25" y="803850"/>
            <a:ext cx="7978602" cy="404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850" y="152400"/>
            <a:ext cx="72883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/>
        </p:nvSpPr>
        <p:spPr>
          <a:xfrm>
            <a:off x="2017050" y="89600"/>
            <a:ext cx="6454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980000"/>
                </a:solidFill>
              </a:rPr>
              <a:t>Дидактичні матеріали:</a:t>
            </a:r>
            <a:endParaRPr sz="3100">
              <a:solidFill>
                <a:srgbClr val="980000"/>
              </a:solidFill>
            </a:endParaRPr>
          </a:p>
        </p:txBody>
      </p:sp>
      <p:pic>
        <p:nvPicPr>
          <p:cNvPr id="329" name="Google Shape;3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3800"/>
            <a:ext cx="2828377" cy="408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1"/>
          <p:cNvPicPr preferRelativeResize="0"/>
          <p:nvPr/>
        </p:nvPicPr>
        <p:blipFill rotWithShape="1">
          <a:blip r:embed="rId4">
            <a:alphaModFix/>
          </a:blip>
          <a:srcRect b="0" l="6210" r="-6209" t="0"/>
          <a:stretch/>
        </p:blipFill>
        <p:spPr>
          <a:xfrm>
            <a:off x="3175524" y="903800"/>
            <a:ext cx="3065474" cy="408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1000" y="903800"/>
            <a:ext cx="2750600" cy="408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